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DM Sans Semi Bold" pitchFamily="34" charset="0"/>
      <p:bold r:id="rId17"/>
    </p:embeddedFont>
    <p:embeddedFont>
      <p:font typeface="DM Sans Semi Bold" pitchFamily="34" charset="-122"/>
      <p:bold r:id="rId18"/>
    </p:embeddedFont>
    <p:embeddedFont>
      <p:font typeface="DM Sans Semi Bold" pitchFamily="34" charset="-120"/>
      <p:bold r:id="rId19"/>
    </p:embeddedFont>
    <p:embeddedFont>
      <p:font typeface="Inter Medium" panose="02000503000000020004" pitchFamily="34" charset="0"/>
      <p:bold r:id="rId20"/>
    </p:embeddedFont>
    <p:embeddedFont>
      <p:font typeface="Inter Medium" panose="02000503000000020004" pitchFamily="34" charset="-122"/>
      <p:bold r:id="rId21"/>
    </p:embeddedFont>
    <p:embeddedFont>
      <p:font typeface="Inter Medium" panose="02000503000000020004" pitchFamily="34" charset="-120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</a:t>
            </a:r>
            <a:r>
              <a:rPr lang="az-Latn-AZ" sz="44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ğurlu və Uğursuz Layihələr</a:t>
            </a:r>
            <a:endParaRPr lang="az-Latn-AZ" sz="4450" b="1" dirty="0">
              <a:solidFill>
                <a:srgbClr val="030303"/>
              </a:solidFill>
              <a:latin typeface="DM Sans Semi Bold" pitchFamily="34" charset="0"/>
              <a:ea typeface="DM Sans Semi Bold" pitchFamily="34" charset="-122"/>
              <a:cs typeface="DM Sans Semi Bold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354" y="584597"/>
            <a:ext cx="5528905" cy="5266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Google Glass-ın Çətinlikləri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2929890" y="1532573"/>
            <a:ext cx="2192536" cy="1551146"/>
          </a:xfrm>
          <a:prstGeom prst="roundRect">
            <a:avLst>
              <a:gd name="adj" fmla="val 2037"/>
            </a:avLst>
          </a:prstGeom>
          <a:solidFill>
            <a:srgbClr val="F2EEEE"/>
          </a:solidFill>
        </p:spPr>
      </p:sp>
      <p:sp>
        <p:nvSpPr>
          <p:cNvPr id="4" name="Text 2"/>
          <p:cNvSpPr/>
          <p:nvPr/>
        </p:nvSpPr>
        <p:spPr>
          <a:xfrm>
            <a:off x="3877985" y="2123003"/>
            <a:ext cx="296228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5333048" y="1743194"/>
            <a:ext cx="2633543" cy="3292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Məxfilik Həssaslığı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5333048" y="2198727"/>
            <a:ext cx="8349377" cy="6743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İnsanların kameranın hər yerdə çəkiliş etməsi ehtimalından narahat olması, məhsulun sosial qəbulunu çətinləşdirdi və neqativ imic yaratdı.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5227677" y="3074194"/>
            <a:ext cx="8560118" cy="11430"/>
          </a:xfrm>
          <a:prstGeom prst="roundRect">
            <a:avLst>
              <a:gd name="adj" fmla="val 276500"/>
            </a:avLst>
          </a:prstGeom>
          <a:solidFill>
            <a:srgbClr val="D8D4D4"/>
          </a:solidFill>
        </p:spPr>
      </p:sp>
      <p:sp>
        <p:nvSpPr>
          <p:cNvPr id="8" name="Shape 6"/>
          <p:cNvSpPr/>
          <p:nvPr/>
        </p:nvSpPr>
        <p:spPr>
          <a:xfrm>
            <a:off x="1833563" y="3188970"/>
            <a:ext cx="4385191" cy="1551146"/>
          </a:xfrm>
          <a:prstGeom prst="roundRect">
            <a:avLst>
              <a:gd name="adj" fmla="val 2037"/>
            </a:avLst>
          </a:prstGeom>
          <a:solidFill>
            <a:srgbClr val="F2EEEE"/>
          </a:solidFill>
        </p:spPr>
      </p:sp>
      <p:sp>
        <p:nvSpPr>
          <p:cNvPr id="9" name="Text 7"/>
          <p:cNvSpPr/>
          <p:nvPr/>
        </p:nvSpPr>
        <p:spPr>
          <a:xfrm>
            <a:off x="3877985" y="3779401"/>
            <a:ext cx="296228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6429375" y="3399592"/>
            <a:ext cx="2633543" cy="3292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Məhdud Faydalılıq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6429375" y="3855125"/>
            <a:ext cx="7253049" cy="6743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Yüksək qiymətinə baxmayaraq ($1500), Google Glass istifadəçilərin gündəlik həyatına ciddi fayda təklif etmədi, bu da onun dəyərini azaltdı.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6324005" y="4730591"/>
            <a:ext cx="7463790" cy="11430"/>
          </a:xfrm>
          <a:prstGeom prst="roundRect">
            <a:avLst>
              <a:gd name="adj" fmla="val 276500"/>
            </a:avLst>
          </a:prstGeom>
          <a:solidFill>
            <a:srgbClr val="D8D4D4"/>
          </a:solidFill>
        </p:spPr>
      </p:sp>
      <p:sp>
        <p:nvSpPr>
          <p:cNvPr id="13" name="Shape 11"/>
          <p:cNvSpPr/>
          <p:nvPr/>
        </p:nvSpPr>
        <p:spPr>
          <a:xfrm>
            <a:off x="737354" y="4845368"/>
            <a:ext cx="6577846" cy="1888331"/>
          </a:xfrm>
          <a:prstGeom prst="roundRect">
            <a:avLst>
              <a:gd name="adj" fmla="val 1674"/>
            </a:avLst>
          </a:prstGeom>
          <a:solidFill>
            <a:srgbClr val="F2EEEE"/>
          </a:solidFill>
        </p:spPr>
      </p:sp>
      <p:sp>
        <p:nvSpPr>
          <p:cNvPr id="14" name="Text 12"/>
          <p:cNvSpPr/>
          <p:nvPr/>
        </p:nvSpPr>
        <p:spPr>
          <a:xfrm>
            <a:off x="3878104" y="5604391"/>
            <a:ext cx="296228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7525822" y="5055989"/>
            <a:ext cx="3207187" cy="3292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İctimai Qəbul Problemləri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7525822" y="5511522"/>
            <a:ext cx="6156603" cy="1011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"Glasshole" kimi ifadələrin yaranması, insanların bu texnologiyanı sosial baxımdan qəbul etmədiyini göstərdi və məhsulun bazardan çəkilməsinə səbəb oldu.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37354" y="6970633"/>
            <a:ext cx="13155692" cy="6743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Google Glass, texnologiyanın cəlbedici olmasının kifayət etmədiyini, sosial, mədəni və etik aspektlərin də nəzərə alınmalı olduğunu göstərən əhəmiyyətli bir dərs oldu.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0084"/>
            <a:ext cx="10678358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Uğur</a:t>
            </a:r>
            <a:r>
              <a:rPr lang="az-Latn-AZ" alt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 gedən yol</a:t>
            </a: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: Müştəri Ehtiyacları və İnnovasiya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4352211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4352211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1C9770"/>
          </a:solidFill>
        </p:spPr>
      </p:sp>
      <p:sp>
        <p:nvSpPr>
          <p:cNvPr id="6" name="Text 3"/>
          <p:cNvSpPr/>
          <p:nvPr/>
        </p:nvSpPr>
        <p:spPr>
          <a:xfrm>
            <a:off x="1142524" y="460950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Müştərini Anlamaq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099923"/>
            <a:ext cx="359033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Uğurlu layihələr müştərinin gizli ehtiyaclarını düzgün şəkildə müəyyənləşdirir və bu ehtiyacları qarşılayan həllər təklif edir.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352211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4352211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1C9770"/>
          </a:solidFill>
        </p:spPr>
      </p:sp>
      <p:sp>
        <p:nvSpPr>
          <p:cNvPr id="10" name="Text 7"/>
          <p:cNvSpPr/>
          <p:nvPr/>
        </p:nvSpPr>
        <p:spPr>
          <a:xfrm>
            <a:off x="5565696" y="460950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Vaxtında İnnovasiya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5696" y="5099923"/>
            <a:ext cx="3590330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İnnovativ məhsulların və xidmətlərin bazara düzgün vaxtda çıxarılması kritik əhəmiyyətə malikdir. Trendləri izləmək və doğru anı seçmək uğurun təməlidir.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352211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9653" y="4352211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1C9770"/>
          </a:solidFill>
        </p:spPr>
      </p:sp>
      <p:sp>
        <p:nvSpPr>
          <p:cNvPr id="14" name="Text 11"/>
          <p:cNvSpPr/>
          <p:nvPr/>
        </p:nvSpPr>
        <p:spPr>
          <a:xfrm>
            <a:off x="9988868" y="460950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Strateji Planlama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8868" y="5099923"/>
            <a:ext cx="359033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Uzunmüddətli strateji baxış və detallı planlaşdırma, layihələrin böyük mənzərədə uğurlu olmasını təmin edir.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702993" cy="644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Uğurlu Layihə: Apple iPhone (2007)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695343" cy="322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Mobil Dünyanı Dəyişən İnqilab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4280" y="2254925"/>
            <a:ext cx="6342102" cy="16496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2007-ci ildə Steve Jobs tərəfindən təqdim edilən ilk iPhone, mobil telefon sənayesində bir dönüş nöqtəsi oldu. O dövrdə Nokia, Motorola və BlackBerry kimi nəhənglər bazara hakim idi və telefonlar əsasən zəng və mesajlaşma üçün istifadə olunurdu.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466" y="728662"/>
            <a:ext cx="4597360" cy="5128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iPhone Uğurunun Sirləri</a:t>
            </a:r>
            <a:endParaRPr lang="en-US" sz="3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466" y="1472208"/>
            <a:ext cx="512921" cy="5129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73848" y="1594009"/>
            <a:ext cx="2564606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Radikal İnnovasiya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973848" y="2037517"/>
            <a:ext cx="6938486" cy="6562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Tam toxunma interfeysi fiziki klaviatura ehtiyacını aradan qaldırdı və istifadəçi təcrübəsini sadələşdirdi.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466" y="3104078"/>
            <a:ext cx="512921" cy="5129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973848" y="3225879"/>
            <a:ext cx="2564606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Ekosistemin Gücü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973848" y="3669387"/>
            <a:ext cx="6938486" cy="6562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App Store-un yaradılması müstəqil developerlərə platformada iştirak etmək imkanı verdi, bu da cihazın dəyərini artırdı.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466" y="4735949"/>
            <a:ext cx="512921" cy="5129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73848" y="4857750"/>
            <a:ext cx="2564606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Sadəlik və Dizayn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973848" y="5301258"/>
            <a:ext cx="6938486" cy="6562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İstifadəçi dostu dizayn və intuitiv əməliyyat sistemi hər kəs üçün əlçatan idi, bu da məhsulun kütləvi bazarda qəbulunu təmin etdi.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204466" y="6188273"/>
            <a:ext cx="7707868" cy="1312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Nəticədə iPhone smartfon anlayışını yenidən formalaşdırdı və Apple-ı dünyanın ən dəyərli şirkətlərindən birinə çevirdi. Bu, müştərinin gizli ehtiyaclarını anlamağın və innovasiyanı doğru zamanda təqdim etməyin mükəmməl nümunəsidir.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093154" cy="644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Uğurlu Layihə: Burj Khalifa (2010)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518535" cy="322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Dubayın Simvolik Ambisiyası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1319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Dubayın özünü qlobal turizm və biznes mərkəzi kimi tanıtma strategiyasının zirvəsi olan Burj Khalifa, 2010-cu ildə açıldı. Bu, təkcə bir bina deyil, həm də Dubayın gücünü və gələcəyə olan ambisiyasını simvolizə edən bir möcüzə idi.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920" y="909161"/>
            <a:ext cx="6284238" cy="5224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Burj Khalifa: Mühəndislik Zirvəsi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217920" y="1666756"/>
            <a:ext cx="7680960" cy="4749522"/>
          </a:xfrm>
          <a:prstGeom prst="roundRect">
            <a:avLst>
              <a:gd name="adj" fmla="val 660"/>
            </a:avLst>
          </a:prstGeom>
          <a:solidFill>
            <a:srgbClr val="F2EEEE"/>
          </a:solidFill>
        </p:spPr>
      </p:sp>
      <p:sp>
        <p:nvSpPr>
          <p:cNvPr id="5" name="Shape 2"/>
          <p:cNvSpPr/>
          <p:nvPr/>
        </p:nvSpPr>
        <p:spPr>
          <a:xfrm>
            <a:off x="6217920" y="1666756"/>
            <a:ext cx="3840480" cy="2876431"/>
          </a:xfrm>
          <a:prstGeom prst="roundRect">
            <a:avLst>
              <a:gd name="adj" fmla="val 1090"/>
            </a:avLst>
          </a:prstGeom>
          <a:solidFill>
            <a:srgbClr val="F2EEEE"/>
          </a:solidFill>
        </p:spPr>
      </p:sp>
      <p:sp>
        <p:nvSpPr>
          <p:cNvPr id="6" name="Text 3"/>
          <p:cNvSpPr/>
          <p:nvPr/>
        </p:nvSpPr>
        <p:spPr>
          <a:xfrm>
            <a:off x="6426875" y="1875711"/>
            <a:ext cx="2759154" cy="3264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Mühəndislik Möcüzəsi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426875" y="2327553"/>
            <a:ext cx="3422571" cy="20066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828 metr hündürlüyündə tikilən bu bina, texniki və dizayn baxımından dünya rekordlarını qırdı. Külək yüklərinə qarşı davamlılıq və torpaq şəraiti kimi böyük çətinliklər uğurla həll edildi.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058400" y="1666756"/>
            <a:ext cx="3840480" cy="2876431"/>
          </a:xfrm>
          <a:prstGeom prst="rect">
            <a:avLst/>
          </a:prstGeom>
          <a:solidFill>
            <a:srgbClr val="F2EEEE"/>
          </a:solidFill>
        </p:spPr>
      </p:sp>
      <p:sp>
        <p:nvSpPr>
          <p:cNvPr id="9" name="Shape 6"/>
          <p:cNvSpPr/>
          <p:nvPr/>
        </p:nvSpPr>
        <p:spPr>
          <a:xfrm>
            <a:off x="10058400" y="1666756"/>
            <a:ext cx="22860" cy="2876431"/>
          </a:xfrm>
          <a:prstGeom prst="roundRect">
            <a:avLst>
              <a:gd name="adj" fmla="val 137154"/>
            </a:avLst>
          </a:prstGeom>
          <a:solidFill>
            <a:srgbClr val="D8D4D4"/>
          </a:solidFill>
        </p:spPr>
      </p:sp>
      <p:sp>
        <p:nvSpPr>
          <p:cNvPr id="10" name="Text 7"/>
          <p:cNvSpPr/>
          <p:nvPr/>
        </p:nvSpPr>
        <p:spPr>
          <a:xfrm>
            <a:off x="10267355" y="1875711"/>
            <a:ext cx="2612708" cy="3264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Qlobal Simvol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267355" y="2327553"/>
            <a:ext cx="3422571" cy="20066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Burj Khalifa Dubayın gücünü və müasirliyini dünyaya nümayiş etdirdi. Bu, ölkənin qlobal səhnədəki imicini gücləndirdi və markalaşmasına böyük töhfə verdi.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17920" y="4543187"/>
            <a:ext cx="7680960" cy="1873091"/>
          </a:xfrm>
          <a:prstGeom prst="rect">
            <a:avLst/>
          </a:prstGeom>
          <a:solidFill>
            <a:srgbClr val="F2EEEE"/>
          </a:solidFill>
        </p:spPr>
      </p:sp>
      <p:sp>
        <p:nvSpPr>
          <p:cNvPr id="13" name="Shape 10"/>
          <p:cNvSpPr/>
          <p:nvPr/>
        </p:nvSpPr>
        <p:spPr>
          <a:xfrm>
            <a:off x="6217920" y="4543187"/>
            <a:ext cx="7680960" cy="22860"/>
          </a:xfrm>
          <a:prstGeom prst="roundRect">
            <a:avLst>
              <a:gd name="adj" fmla="val 137154"/>
            </a:avLst>
          </a:prstGeom>
          <a:solidFill>
            <a:srgbClr val="D8D4D4"/>
          </a:solidFill>
        </p:spPr>
      </p:sp>
      <p:sp>
        <p:nvSpPr>
          <p:cNvPr id="14" name="Text 11"/>
          <p:cNvSpPr/>
          <p:nvPr/>
        </p:nvSpPr>
        <p:spPr>
          <a:xfrm>
            <a:off x="6426875" y="4752142"/>
            <a:ext cx="2612708" cy="3264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Turizm Lokomotivi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426875" y="5203984"/>
            <a:ext cx="7263051" cy="10033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Hər il milyonlarla turistin cəlb edildiyi bu ikonik bina, ətrafında iqtisadi zonaların inkişafına təkan verdi. Bu da Dubayın iqtisadiyyatına uzunmüddətli fayda gətirdi.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217920" y="6651427"/>
            <a:ext cx="7680960" cy="6688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Burj Khalifa, simvolik və strateji layihələrin düzgün planlaşdırıldığı təqdirdə ölkəyə necə böyük faydalar gətirə biləcəyinə dair mükəmməl bir dərsdir.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11171992" cy="5888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Uğursuz Layihə: Concorde Təyyarəsi (1976–2003)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487" y="1601629"/>
            <a:ext cx="6425922" cy="64259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2611" y="1578054"/>
            <a:ext cx="3520202" cy="2943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Səsüstü Sürətin Bahalı İllüziyası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552611" y="2060734"/>
            <a:ext cx="6425922" cy="12058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İngiltərə və Fransa hökumətlərinin birgə layihəsi olan Concorde, səsüstü sürətli sərnişin təyyarəsi yaratmaq məqsədilə ortaya çıxdı. Texnoloji baxımdan möhtəşəm olsa da, layihənin kommersiya uğursuzluğu dərin dərslər verdi.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113" y="587335"/>
            <a:ext cx="6982420" cy="512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Concorde-un Çöküşünün Səbəbləri</a:t>
            </a:r>
            <a:endParaRPr lang="en-US" sz="3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09" y="1297900"/>
            <a:ext cx="307300" cy="3842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83030" y="1330047"/>
            <a:ext cx="2561392" cy="3200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Maliyyə Yükü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383030" y="1772960"/>
            <a:ext cx="7043857" cy="983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İstehsal və bilet qiymətlərinin həddindən artıq bahalı olması yalnız çox kiçik bir elit təbəqəyə xidmət etdi, bu da bazar potensialını məhdudlaşdırdı.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09" y="3133963"/>
            <a:ext cx="307300" cy="3842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83030" y="3166110"/>
            <a:ext cx="3455194" cy="3200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Ekoloji və Texniki Problemlər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383030" y="3609023"/>
            <a:ext cx="7043857" cy="983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Yüksək yanacaq sərfi, səs-küy çirkliliyi (sonic boom) və ekoloji cəhətdən davamlı olmaması layihənin imicini zədələdi və əməliyyat məhdudiyyətləri yaratdı.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09" y="4970026"/>
            <a:ext cx="307300" cy="3842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83030" y="5002173"/>
            <a:ext cx="3416498" cy="3200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Tənzimləmə və Təhlükəsizlik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383030" y="5445085"/>
            <a:ext cx="7043857" cy="983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Səs-küy səbəbindən bir çox ölkədə uçuş məhdudiyyətləri ilə qarşılaşması və 2000-ci ildə baş verən faciəli qəza brendə olan etibarı tamamilə sarsıtdı.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17113" y="6658928"/>
            <a:ext cx="7709773" cy="983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Concorde, yalnız texnologiyanın kifayət etmədiyini, iqtisadi dayanıqlılığın, geniş bazara çıxışın və sosial qəbulun da vacib olduğunu göstərən bir nümunədir.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905518" cy="644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Uğursuz Layihə: Google Glass (2013)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5158740" cy="322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Gələcəyin Eynəyinin Reallıqla Toqquşması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1319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Google-ın "gələcəyin eynəyi" kimi təqdim etdiyi Google Glass, kamera və internetə qoşulan artırılmış reallıq cihazı idi. Layihənin böyük ambisiyalarına baxmayaraq, kütləvi bazarda gözlənilən uğuru qazanmadı.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4507</Words>
  <Application>WPS Presentation</Application>
  <PresentationFormat>On-screen Show (16:9)</PresentationFormat>
  <Paragraphs>110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DM Sans Semi Bold</vt:lpstr>
      <vt:lpstr>DM Sans Semi Bold</vt:lpstr>
      <vt:lpstr>DM Sans Semi Bold</vt:lpstr>
      <vt:lpstr>Inter Medium</vt:lpstr>
      <vt:lpstr>Inter Medium</vt:lpstr>
      <vt:lpstr>Inter Medium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kamal</cp:lastModifiedBy>
  <cp:revision>3</cp:revision>
  <dcterms:created xsi:type="dcterms:W3CDTF">2025-09-28T17:35:00Z</dcterms:created>
  <dcterms:modified xsi:type="dcterms:W3CDTF">2025-09-28T17:37:27Z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4CB77EE8A7164CA5BF797A56BC8BEF7D_12</vt:lpwstr>
  </property>
  <property fmtid="{D5CDD505-2E9C-101B-9397-08002B2CF9AE}" pid="3" name="KSOProductBuildVer">
    <vt:lpwstr>2057-12.2.0.22556</vt:lpwstr>
  </property>
</Properties>
</file>